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7" r:id="rId6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5pPr>
    <a:lvl6pPr marL="22860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6pPr>
    <a:lvl7pPr marL="27432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7pPr>
    <a:lvl8pPr marL="32004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8pPr>
    <a:lvl9pPr marL="36576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569">
          <p15:clr>
            <a:srgbClr val="A4A3A4"/>
          </p15:clr>
        </p15:guide>
        <p15:guide id="2" orient="horz" pos="209">
          <p15:clr>
            <a:srgbClr val="A4A3A4"/>
          </p15:clr>
        </p15:guide>
        <p15:guide id="3" orient="horz" pos="300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663">
          <p15:clr>
            <a:srgbClr val="A4A3A4"/>
          </p15:clr>
        </p15:guide>
        <p15:guide id="6" orient="horz" pos="617">
          <p15:clr>
            <a:srgbClr val="A4A3A4"/>
          </p15:clr>
        </p15:guide>
        <p15:guide id="7" orient="horz" pos="345">
          <p15:clr>
            <a:srgbClr val="A4A3A4"/>
          </p15:clr>
        </p15:guide>
        <p15:guide id="8" orient="horz" pos="391">
          <p15:clr>
            <a:srgbClr val="A4A3A4"/>
          </p15:clr>
        </p15:guide>
        <p15:guide id="9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FFA5C-A80E-42E0-8EC7-947729E601A4}" v="1" dt="2026-02-18T11:17:21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569"/>
        <p:guide orient="horz" pos="209"/>
        <p:guide orient="horz" pos="300"/>
        <p:guide orient="horz" pos="3748"/>
        <p:guide orient="horz" pos="663"/>
        <p:guide orient="horz" pos="617"/>
        <p:guide orient="horz" pos="345"/>
        <p:guide orient="horz" pos="391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l Duran" userId="a34ff0f5-4254-4b8b-b5e5-6a7be370c00b" providerId="ADAL" clId="{42EE3DBD-0BE6-4C75-8566-BAF61D7CD1A5}"/>
    <pc:docChg chg="custSel modSld">
      <pc:chgData name="Raul Duran" userId="a34ff0f5-4254-4b8b-b5e5-6a7be370c00b" providerId="ADAL" clId="{42EE3DBD-0BE6-4C75-8566-BAF61D7CD1A5}" dt="2026-02-18T11:17:32.904" v="134" actId="1076"/>
      <pc:docMkLst>
        <pc:docMk/>
      </pc:docMkLst>
      <pc:sldChg chg="addSp delSp modSp mod">
        <pc:chgData name="Raul Duran" userId="a34ff0f5-4254-4b8b-b5e5-6a7be370c00b" providerId="ADAL" clId="{42EE3DBD-0BE6-4C75-8566-BAF61D7CD1A5}" dt="2026-02-18T11:17:32.904" v="134" actId="1076"/>
        <pc:sldMkLst>
          <pc:docMk/>
          <pc:sldMk cId="0" sldId="257"/>
        </pc:sldMkLst>
        <pc:spChg chg="mod">
          <ac:chgData name="Raul Duran" userId="a34ff0f5-4254-4b8b-b5e5-6a7be370c00b" providerId="ADAL" clId="{42EE3DBD-0BE6-4C75-8566-BAF61D7CD1A5}" dt="2026-01-26T14:49:38.808" v="125" actId="20577"/>
          <ac:spMkLst>
            <pc:docMk/>
            <pc:sldMk cId="0" sldId="257"/>
            <ac:spMk id="3" creationId="{B31281F0-DAE6-0137-10FC-B4AFB3CB423F}"/>
          </ac:spMkLst>
        </pc:spChg>
        <pc:spChg chg="mod">
          <ac:chgData name="Raul Duran" userId="a34ff0f5-4254-4b8b-b5e5-6a7be370c00b" providerId="ADAL" clId="{42EE3DBD-0BE6-4C75-8566-BAF61D7CD1A5}" dt="2026-01-26T14:49:04.284" v="46" actId="20577"/>
          <ac:spMkLst>
            <pc:docMk/>
            <pc:sldMk cId="0" sldId="257"/>
            <ac:spMk id="2052" creationId="{27E86017-6C4A-40EE-AE4A-554DF5B86069}"/>
          </ac:spMkLst>
        </pc:spChg>
        <pc:spChg chg="mod">
          <ac:chgData name="Raul Duran" userId="a34ff0f5-4254-4b8b-b5e5-6a7be370c00b" providerId="ADAL" clId="{42EE3DBD-0BE6-4C75-8566-BAF61D7CD1A5}" dt="2026-01-26T14:49:44.869" v="126" actId="20577"/>
          <ac:spMkLst>
            <pc:docMk/>
            <pc:sldMk cId="0" sldId="257"/>
            <ac:spMk id="2055" creationId="{59843691-8C4C-4511-AE96-44CFF485513E}"/>
          </ac:spMkLst>
        </pc:spChg>
        <pc:picChg chg="add mod">
          <ac:chgData name="Raul Duran" userId="a34ff0f5-4254-4b8b-b5e5-6a7be370c00b" providerId="ADAL" clId="{42EE3DBD-0BE6-4C75-8566-BAF61D7CD1A5}" dt="2026-02-18T11:17:32.904" v="134" actId="1076"/>
          <ac:picMkLst>
            <pc:docMk/>
            <pc:sldMk cId="0" sldId="257"/>
            <ac:picMk id="5" creationId="{F4A0CAE6-F76E-B8A5-BB71-BF24068B59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2EDC02B-A7B6-44BD-B8C7-D95548C88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buSzTx/>
              <a:defRPr sz="12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E5F9CFF-D90A-45A0-854A-09AB1F03A7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Tx/>
              <a:defRPr sz="1200" b="0">
                <a:solidFill>
                  <a:schemeClr val="tx1"/>
                </a:solidFill>
                <a:latin typeface="Arial" pitchFamily="34" charset="0"/>
                <a:ea typeface="Geneva" pitchFamily="121" charset="-128"/>
                <a:cs typeface="+mn-cs"/>
              </a:defRPr>
            </a:lvl1pPr>
          </a:lstStyle>
          <a:p>
            <a:pPr>
              <a:defRPr/>
            </a:pPr>
            <a:fld id="{550DB70E-AA26-44B9-B75F-39627A2DDE64}" type="datetimeFigureOut">
              <a:rPr lang="es-ES_tradnl"/>
              <a:pPr>
                <a:defRPr/>
              </a:pPr>
              <a:t>18/02/2026</a:t>
            </a:fld>
            <a:endParaRPr lang="es-ES_tradn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510210E-5D7C-4626-8D18-C39EFD95147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5DFD674B-9572-42B8-9165-99F6F649F2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4C43D999-FEEB-45C1-88E3-7B99DAD8A2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buSzTx/>
              <a:defRPr sz="12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30A538F2-E6B4-475C-9887-1CFC4AABF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6557EAA7-357D-44B5-883D-9606737B6FE9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379FCF-9B87-4451-ADDF-C0EE409CE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47FE50B-78DD-4A37-9864-261C5BAF6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ea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92378B-4BFD-4F6A-9130-07CBC13F4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790F9A-B7FA-4E6D-8AD7-C2EB62390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252ABA-DCCD-4647-9E4B-49C3BD04B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BD12A-4636-40B0-BB75-FE2256BCF07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55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D92208-BC45-4A1C-A200-AFC40F7E6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6C7DA0-9371-4305-BB15-A37084389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F77A16-3F34-490E-B1B5-EBF5D9689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67889-9AA3-4764-A5EB-A2E8EEE98E0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5695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C2339A-DD2D-4CF3-A1A6-50526D7B5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9663E6-B6EC-403F-85C2-025CFD5A9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35EF65-D73B-4199-9A00-46EA1536C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BCE28-35AB-43D9-ACFE-92D1062668F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851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CCA91-B8FB-4ADE-844F-90E886222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C073BD-FCCA-47A5-B4DD-5971EC7FC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9A826-6419-4002-AB4A-BDA4C6BFB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D1B83-FE12-4FB6-B865-CD71AD7D4DB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9874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472BBA-5B7A-4246-A74E-737AB4D6F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CD6012-8CFF-4E7E-BFB8-86EE58F1D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8EAED4-0A37-4AE2-83FE-D63085373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453C2-CCC0-411F-BFC1-DE9C24E0C2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142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0A764-B024-40E8-B742-3F3E971BD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F7AD4-5E4E-400E-B26E-4050FF22C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9C7BDD-13BD-4D55-A630-31ACA8D56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6FD6C-E839-421E-A341-A8313498E76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89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3BB3FE-5BDA-46D1-81C5-483D459940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F49776-8A87-491D-98DC-42D5ADE69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71CD50-FF1C-41B6-A17C-DA2ED4DF6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C92C5-E0D7-4ABD-96E5-9C4F97EFD85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129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3AAEFB-C839-4EA8-8DEF-DB4637C94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A4E82D-74C4-4D00-B923-C21F94C20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B7BE8E-729D-494A-A4E4-29AA389D1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517D0-2AF8-43CA-8498-CC652C770EA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0821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4369D9-5A3A-4E06-9466-FC8F2F3E3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C82462-B151-4EFE-B53E-AED2421AE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AB1982-D7EA-49CA-9B33-1F8689180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037BF-7BCF-49C1-AA0C-9AF4232B636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8472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DBE41-E935-4EE5-85DE-BBF02CC52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6166BD-9F1C-4AE2-B515-CB729AED7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69684-007A-4E7C-8730-C73F3D8D3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3E744-7171-4E01-A8AB-499588C9F8C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125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5F73C0-6611-4868-8B57-E453E9D51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467C1-DA7C-4C25-9435-C36CFC306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E5E2D-D1D2-4163-BA64-6FD7046EA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D95D3-8098-4F7D-80D7-FF42FFC4508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1116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01467D-3C1E-44B2-9EE0-811EAF515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CFD485-3B8A-4DC1-84FE-2D7542DF2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EFEA24-AB66-4245-A856-35290FE22D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Tx/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FE9580-6F31-43FE-9568-95DB0135DB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Tx/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D06228-4693-4F29-A3E8-B0371ADB04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E0ECC-8E01-46A4-AD5E-A46E08522C8D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Geneva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Geneva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6">
            <a:extLst>
              <a:ext uri="{FF2B5EF4-FFF2-40B4-BE49-F238E27FC236}">
                <a16:creationId xmlns:a16="http://schemas.microsoft.com/office/drawing/2014/main" id="{71DB97ED-2116-41E0-B5F5-ED404684ED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207375" y="5659438"/>
            <a:ext cx="790575" cy="1082675"/>
          </a:xfrm>
          <a:prstGeom prst="rtTriangl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sz="1800" b="0" noProof="0" dirty="0">
              <a:latin typeface="Century Gothic" panose="020B0502020202020204" pitchFamily="34" charset="0"/>
              <a:cs typeface="Geneva"/>
            </a:endParaRPr>
          </a:p>
        </p:txBody>
      </p:sp>
      <p:sp>
        <p:nvSpPr>
          <p:cNvPr id="2051" name="Text Box 14">
            <a:extLst>
              <a:ext uri="{FF2B5EF4-FFF2-40B4-BE49-F238E27FC236}">
                <a16:creationId xmlns:a16="http://schemas.microsoft.com/office/drawing/2014/main" id="{5EBF3E78-78BB-4C65-BDA3-17A3F3C4D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76925"/>
            <a:ext cx="6048375" cy="20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ca-ES" sz="1000" b="0" noProof="0" dirty="0">
                <a:latin typeface="Futura PT Light" panose="020B0402020204020303" pitchFamily="34" charset="0"/>
                <a:cs typeface="Geneva"/>
              </a:rPr>
              <a:t>Caixa de 6 ampolles de 75 Cl.: 10,3 kg (27 x 18,7 x 33 cm). Codi EAN: </a:t>
            </a:r>
            <a:r>
              <a:rPr lang="ca-ES" altLang="ca-ES" sz="1000" b="0" dirty="0">
                <a:latin typeface="Futura PT Light" panose="020B0402020204020303" pitchFamily="34" charset="0"/>
              </a:rPr>
              <a:t>8424554610003</a:t>
            </a:r>
            <a:endParaRPr lang="ca-ES" sz="1000" b="0" dirty="0">
              <a:latin typeface="Futura PT Light" panose="020B0402020204020303" pitchFamily="34" charset="0"/>
            </a:endParaRPr>
          </a:p>
        </p:txBody>
      </p:sp>
      <p:sp>
        <p:nvSpPr>
          <p:cNvPr id="2052" name="Rectangle 15">
            <a:extLst>
              <a:ext uri="{FF2B5EF4-FFF2-40B4-BE49-F238E27FC236}">
                <a16:creationId xmlns:a16="http://schemas.microsoft.com/office/drawing/2014/main" id="{27E86017-6C4A-40EE-AE4A-554DF5B86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256" y="1196752"/>
            <a:ext cx="1923825" cy="41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55" tIns="47874" rIns="95755" bIns="4787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Bold" panose="020B0902020204020203" pitchFamily="34" charset="0"/>
                <a:cs typeface="Geneva"/>
              </a:rPr>
              <a:t>Vi Escumós de Qualitat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Bold" panose="020B0902020204020203" pitchFamily="34" charset="0"/>
                <a:cs typeface="Geneva"/>
              </a:rPr>
              <a:t>CORPINNAT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a-ES" sz="1100" b="0" i="1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noProof="0" dirty="0">
                <a:latin typeface="Futura PT Bold" panose="020B0902020204020203" pitchFamily="34" charset="0"/>
                <a:cs typeface="Geneva"/>
              </a:rPr>
              <a:t>Varietats de raïm: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b="0" dirty="0">
                <a:latin typeface="Futura PT Light" panose="020B0402020204020303" pitchFamily="34" charset="0"/>
                <a:cs typeface="Geneva"/>
              </a:rPr>
              <a:t>44</a:t>
            </a: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% Parellada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b="0" dirty="0">
                <a:latin typeface="Futura PT Light" panose="020B0402020204020303" pitchFamily="34" charset="0"/>
                <a:cs typeface="Geneva"/>
              </a:rPr>
              <a:t>30</a:t>
            </a: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%</a:t>
            </a:r>
            <a:r>
              <a:rPr lang="ca-ES" sz="1100" b="0" dirty="0">
                <a:latin typeface="Futura PT Light" panose="020B0402020204020303" pitchFamily="34" charset="0"/>
                <a:cs typeface="Geneva"/>
              </a:rPr>
              <a:t> Xarel·lo</a:t>
            </a:r>
            <a:endParaRPr lang="ca-ES" sz="1100" b="0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None/>
            </a:pPr>
            <a:r>
              <a:rPr lang="ca-ES" sz="1100" b="0" dirty="0">
                <a:latin typeface="Futura PT Light" panose="020B0402020204020303" pitchFamily="34" charset="0"/>
                <a:cs typeface="Geneva"/>
              </a:rPr>
              <a:t>26% Macabeu</a:t>
            </a:r>
            <a:endParaRPr lang="ca-ES" sz="1100" b="0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Collita pròpia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a-ES" sz="1100" noProof="0" dirty="0">
              <a:latin typeface="Futura PT Bold" panose="020B09020202040202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noProof="0" dirty="0">
                <a:latin typeface="Futura PT Bold" panose="020B0902020204020203" pitchFamily="34" charset="0"/>
                <a:cs typeface="Geneva"/>
              </a:rPr>
              <a:t>Grau Alcohòlic: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12,5% vol.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a-ES" sz="1100" noProof="0" dirty="0">
              <a:latin typeface="Futura PT Bold" panose="020B09020202040202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dirty="0">
                <a:latin typeface="Futura PT Bold" panose="020B0902020204020203" pitchFamily="34" charset="0"/>
                <a:cs typeface="Geneva"/>
              </a:rPr>
              <a:t>Verema: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b="0" dirty="0">
                <a:latin typeface="Futura PT Light" panose="020B0402020204020303" pitchFamily="34" charset="0"/>
                <a:cs typeface="Geneva"/>
              </a:rPr>
              <a:t>Ecològica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a-ES" sz="1100" noProof="0" dirty="0">
              <a:latin typeface="Futura PT Bold" panose="020B09020202040202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noProof="0" dirty="0">
                <a:latin typeface="Futura PT Bold" panose="020B0902020204020203" pitchFamily="34" charset="0"/>
                <a:cs typeface="Geneva"/>
              </a:rPr>
              <a:t>Sucre residual: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 8,6 </a:t>
            </a:r>
            <a:r>
              <a:rPr lang="ca-ES" sz="1100" b="0" noProof="0" dirty="0" err="1">
                <a:latin typeface="Futura PT Light" panose="020B0402020204020303" pitchFamily="34" charset="0"/>
                <a:cs typeface="Geneva"/>
              </a:rPr>
              <a:t>gr</a:t>
            </a: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/L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a-ES" sz="1100" b="0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dirty="0">
                <a:latin typeface="Futura PT Bold" panose="020B0902020204020203" pitchFamily="34" charset="0"/>
                <a:cs typeface="Geneva"/>
              </a:rPr>
              <a:t>Temperatura de servei: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a-ES" sz="1100" b="0" dirty="0">
                <a:latin typeface="Futura PT Light" panose="020B0402020204020303" pitchFamily="34" charset="0"/>
                <a:cs typeface="Geneva"/>
              </a:rPr>
              <a:t>6-9º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a-ES" sz="1100" b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a-ES" sz="1100" b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a-ES" sz="1100" b="0" noProof="0" dirty="0">
              <a:latin typeface="Futura PT Light" panose="020B0402020204020303" pitchFamily="34" charset="0"/>
              <a:cs typeface="Geneva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a-ES" sz="1100" b="0" noProof="0" dirty="0">
              <a:latin typeface="Futura PT Light" panose="020B0402020204020303" pitchFamily="34" charset="0"/>
              <a:cs typeface="Geneva"/>
            </a:endParaRPr>
          </a:p>
        </p:txBody>
      </p:sp>
      <p:sp>
        <p:nvSpPr>
          <p:cNvPr id="2053" name="Rectangle 15">
            <a:extLst>
              <a:ext uri="{FF2B5EF4-FFF2-40B4-BE49-F238E27FC236}">
                <a16:creationId xmlns:a16="http://schemas.microsoft.com/office/drawing/2014/main" id="{F1D179FF-8CB5-465D-A69B-17946C3F3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2406347"/>
            <a:ext cx="4319711" cy="331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55" tIns="47874" rIns="95755" bIns="4787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None/>
              <a:defRPr/>
            </a:pPr>
            <a:r>
              <a:rPr lang="ca-ES" sz="1100" dirty="0">
                <a:latin typeface="Futura PT Bold" panose="020B0902020204020203" pitchFamily="34" charset="0"/>
              </a:rPr>
              <a:t>Estil de vi:</a:t>
            </a:r>
          </a:p>
          <a:p>
            <a:pPr algn="just">
              <a:buNone/>
              <a:defRPr/>
            </a:pPr>
            <a:r>
              <a:rPr lang="ca-ES" sz="1100" b="0" dirty="0">
                <a:latin typeface="Futura PT Light" panose="020B0402020204020303" pitchFamily="34" charset="0"/>
              </a:rPr>
              <a:t>CORPINNAT - Brut Reserva Multi </a:t>
            </a:r>
            <a:r>
              <a:rPr lang="ca-ES" sz="1100" b="0" dirty="0" err="1">
                <a:latin typeface="Futura PT Light" panose="020B0402020204020303" pitchFamily="34" charset="0"/>
              </a:rPr>
              <a:t>Vintage</a:t>
            </a:r>
            <a:r>
              <a:rPr lang="ca-ES" sz="1100" b="0" dirty="0">
                <a:latin typeface="Futura PT Light" panose="020B0402020204020303" pitchFamily="34" charset="0"/>
              </a:rPr>
              <a:t>  </a:t>
            </a:r>
          </a:p>
          <a:p>
            <a:pPr algn="just">
              <a:buNone/>
              <a:defRPr/>
            </a:pPr>
            <a:r>
              <a:rPr lang="ca-ES" sz="1100" b="0" dirty="0">
                <a:latin typeface="Futura PT Light" panose="020B0402020204020303" pitchFamily="34" charset="0"/>
              </a:rPr>
              <a:t> </a:t>
            </a:r>
          </a:p>
          <a:p>
            <a:pPr algn="just">
              <a:buNone/>
              <a:defRPr/>
            </a:pPr>
            <a:r>
              <a:rPr lang="ca-ES" sz="1100" dirty="0">
                <a:latin typeface="Futura PT Bold" panose="020B0902020204020203" pitchFamily="34" charset="0"/>
              </a:rPr>
              <a:t>En aparença:</a:t>
            </a:r>
          </a:p>
          <a:p>
            <a:pPr algn="just">
              <a:buNone/>
              <a:defRPr/>
            </a:pPr>
            <a:r>
              <a:rPr lang="ca-ES" altLang="ca-ES" sz="1100" b="0" dirty="0">
                <a:latin typeface="Futura PT Light" panose="020B0402020204020303" pitchFamily="34" charset="0"/>
              </a:rPr>
              <a:t>Color groc pàl·lid. Bombolla fina.</a:t>
            </a:r>
          </a:p>
          <a:p>
            <a:pPr algn="just">
              <a:buNone/>
              <a:defRPr/>
            </a:pPr>
            <a:endParaRPr lang="ca-ES" sz="1100" b="0" dirty="0">
              <a:latin typeface="Futura PT Light" panose="020B0402020204020303" pitchFamily="34" charset="0"/>
            </a:endParaRPr>
          </a:p>
          <a:p>
            <a:pPr algn="just">
              <a:buNone/>
              <a:defRPr/>
            </a:pPr>
            <a:r>
              <a:rPr lang="ca-ES" sz="1100" dirty="0">
                <a:latin typeface="Futura PT Bold" panose="020B0902020204020203" pitchFamily="34" charset="0"/>
              </a:rPr>
              <a:t>En nas:</a:t>
            </a:r>
          </a:p>
          <a:p>
            <a:pPr algn="just">
              <a:buNone/>
              <a:defRPr/>
            </a:pPr>
            <a:r>
              <a:rPr lang="ca-ES" altLang="ca-ES" sz="1100" b="0" dirty="0">
                <a:latin typeface="Futura PT Light" panose="020B0402020204020303" pitchFamily="34" charset="0"/>
              </a:rPr>
              <a:t>Aromes afruitades, especialment de fruita d’os.</a:t>
            </a:r>
          </a:p>
          <a:p>
            <a:pPr algn="just">
              <a:buNone/>
              <a:defRPr/>
            </a:pPr>
            <a:endParaRPr lang="ca-ES" sz="1100" b="0" dirty="0">
              <a:latin typeface="Futura PT Light" panose="020B0402020204020303" pitchFamily="34" charset="0"/>
            </a:endParaRPr>
          </a:p>
          <a:p>
            <a:pPr algn="just">
              <a:buNone/>
              <a:defRPr/>
            </a:pPr>
            <a:r>
              <a:rPr lang="ca-ES" sz="1100" dirty="0">
                <a:latin typeface="Futura PT Bold" panose="020B0902020204020203" pitchFamily="34" charset="0"/>
              </a:rPr>
              <a:t>En boca: </a:t>
            </a:r>
          </a:p>
          <a:p>
            <a:pPr algn="just">
              <a:buNone/>
              <a:defRPr/>
            </a:pPr>
            <a:r>
              <a:rPr lang="ca-ES" altLang="ca-ES" sz="1100" b="0" dirty="0">
                <a:latin typeface="Futura PT Light" panose="020B0402020204020303" pitchFamily="34" charset="0"/>
              </a:rPr>
              <a:t>Fresc, cremós i persistent.</a:t>
            </a:r>
            <a:endParaRPr lang="ca-ES" sz="1100" b="0" dirty="0">
              <a:latin typeface="Futura PT Light" panose="020B0402020204020303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ca-ES" sz="1100" b="0" noProof="0" dirty="0">
              <a:latin typeface="Futura PT Light" panose="020B0402020204020303" pitchFamily="34" charset="0"/>
              <a:cs typeface="Geneva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sz="1100" noProof="0" dirty="0">
                <a:latin typeface="Futura PT Bold" panose="020B0902020204020203" pitchFamily="34" charset="0"/>
                <a:cs typeface="Geneva"/>
              </a:rPr>
              <a:t>Condicions d'emmagatzematge: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ca-ES" sz="1100" b="0" noProof="0" dirty="0">
                <a:latin typeface="Futura PT Light" panose="020B0402020204020303" pitchFamily="34" charset="0"/>
                <a:cs typeface="Geneva"/>
              </a:rPr>
              <a:t>Es recomana conservar el vi escumós a l’interior de la caixa en posició vertical a una temperatura de 10-20ºC, evitant la llum i els canvis sobtats de temperatura.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ca-ES" sz="1100" b="0" noProof="0" dirty="0">
              <a:latin typeface="Futura PT Light" panose="020B0402020204020303" pitchFamily="34" charset="0"/>
              <a:cs typeface="Geneva"/>
            </a:endParaRPr>
          </a:p>
        </p:txBody>
      </p:sp>
      <p:sp>
        <p:nvSpPr>
          <p:cNvPr id="2054" name="Text Box 25">
            <a:extLst>
              <a:ext uri="{FF2B5EF4-FFF2-40B4-BE49-F238E27FC236}">
                <a16:creationId xmlns:a16="http://schemas.microsoft.com/office/drawing/2014/main" id="{C7267FD0-B873-43C9-8021-A853A0F7D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52463"/>
            <a:ext cx="23034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55" tIns="47874" rIns="95755" bIns="4787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a-ES" sz="1400" b="0" noProof="0" dirty="0">
                <a:latin typeface="Futura PT Light" panose="020B0402020204020303" pitchFamily="34" charset="0"/>
                <a:cs typeface="Geneva"/>
              </a:rPr>
              <a:t>SUGGERENT</a:t>
            </a:r>
          </a:p>
        </p:txBody>
      </p:sp>
      <p:sp>
        <p:nvSpPr>
          <p:cNvPr id="2055" name="CuadroTexto 3">
            <a:extLst>
              <a:ext uri="{FF2B5EF4-FFF2-40B4-BE49-F238E27FC236}">
                <a16:creationId xmlns:a16="http://schemas.microsoft.com/office/drawing/2014/main" id="{59843691-8C4C-4511-AE96-44CFF485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33375"/>
            <a:ext cx="460774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a-ES" sz="2300" noProof="0" dirty="0">
                <a:latin typeface="Futura PT Bold" panose="020B0902020204020203" pitchFamily="34" charset="0"/>
                <a:cs typeface="Geneva"/>
              </a:rPr>
              <a:t>PLOT </a:t>
            </a:r>
            <a:r>
              <a:rPr lang="ca-ES" sz="2300" noProof="0">
                <a:latin typeface="Futura PT Bold" panose="020B0902020204020203" pitchFamily="34" charset="0"/>
                <a:cs typeface="Geneva"/>
              </a:rPr>
              <a:t>TWIST BRUT</a:t>
            </a:r>
            <a:endParaRPr lang="ca-ES" sz="2300" noProof="0" dirty="0">
              <a:latin typeface="Futura PT Bold" panose="020B0902020204020203" pitchFamily="34" charset="0"/>
              <a:cs typeface="Geneva"/>
            </a:endParaRPr>
          </a:p>
        </p:txBody>
      </p:sp>
      <p:pic>
        <p:nvPicPr>
          <p:cNvPr id="2058" name="Imagen 11" descr="bb.png">
            <a:extLst>
              <a:ext uri="{FF2B5EF4-FFF2-40B4-BE49-F238E27FC236}">
                <a16:creationId xmlns:a16="http://schemas.microsoft.com/office/drawing/2014/main" id="{CD4371F1-7E33-4EDB-9195-1A00F08F4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059488"/>
            <a:ext cx="9144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rma&#10;&#10;El contenido generado por IA puede ser incorrecto.">
            <a:extLst>
              <a:ext uri="{FF2B5EF4-FFF2-40B4-BE49-F238E27FC236}">
                <a16:creationId xmlns:a16="http://schemas.microsoft.com/office/drawing/2014/main" id="{03405045-D121-9B39-2F9F-FC5974EBC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51" y="174625"/>
            <a:ext cx="1117830" cy="7905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31281F0-DAE6-0137-10FC-B4AFB3CB423F}"/>
              </a:ext>
            </a:extLst>
          </p:cNvPr>
          <p:cNvSpPr txBox="1"/>
          <p:nvPr/>
        </p:nvSpPr>
        <p:spPr>
          <a:xfrm>
            <a:off x="468312" y="1047137"/>
            <a:ext cx="431971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1100" b="0" dirty="0">
                <a:solidFill>
                  <a:schemeClr val="tx1"/>
                </a:solidFill>
                <a:latin typeface="Futura PT Light" panose="020B0402020204020303" pitchFamily="34" charset="0"/>
                <a:cs typeface="Arial" panose="020B0604020202020204" pitchFamily="34" charset="0"/>
              </a:rPr>
              <a:t>L'expressió de la modernitat, però sense perdre l'essència del celler. Per a aquelles trobades amb bon rotllo i confessions, sempre plenes dels Plot Twists més sorprenents.</a:t>
            </a:r>
          </a:p>
          <a:p>
            <a:pPr algn="just"/>
            <a:endParaRPr lang="ca-ES" sz="1100" b="0" dirty="0">
              <a:solidFill>
                <a:schemeClr val="tx1"/>
              </a:solidFill>
              <a:latin typeface="Futura PT Light" panose="020B0402020204020303" pitchFamily="34" charset="0"/>
              <a:cs typeface="Arial" panose="020B0604020202020204" pitchFamily="34" charset="0"/>
            </a:endParaRPr>
          </a:p>
          <a:p>
            <a:pPr algn="just"/>
            <a:r>
              <a:rPr lang="ca-ES" sz="1100" b="0" dirty="0">
                <a:solidFill>
                  <a:schemeClr val="tx1"/>
                </a:solidFill>
                <a:latin typeface="Futura PT Light" panose="020B0402020204020303" pitchFamily="34" charset="0"/>
                <a:cs typeface="Arial" panose="020B0604020202020204" pitchFamily="34" charset="0"/>
              </a:rPr>
              <a:t>Elaborat amb varietats tradicionals i afinat amb un licor d’expedició especial de Malvasia de Sitges. Aquest Brut, de 48 mesos de criança a la cava, és fresc, cremós i té una bombolla molt petita i ben integrada. </a:t>
            </a:r>
          </a:p>
        </p:txBody>
      </p:sp>
      <p:pic>
        <p:nvPicPr>
          <p:cNvPr id="5" name="Imagen 4" descr="Una botella de plástico&#10;&#10;El contenido generado por IA puede ser incorrecto.">
            <a:extLst>
              <a:ext uri="{FF2B5EF4-FFF2-40B4-BE49-F238E27FC236}">
                <a16:creationId xmlns:a16="http://schemas.microsoft.com/office/drawing/2014/main" id="{F4A0CAE6-F76E-B8A5-BB71-BF24068B59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96" y="-95365"/>
            <a:ext cx="3208859" cy="64177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b69064-92b6-4e36-8a87-10abfacac0f5">NT6MRFEEH3QX-818258379-33986</_dlc_DocId>
    <_dlc_DocIdUrl xmlns="d4b69064-92b6-4e36-8a87-10abfacac0f5">
      <Url>https://cavesnadal.sharepoint.com/sites/Docum/_layouts/15/DocIdRedir.aspx?ID=NT6MRFEEH3QX-818258379-33986</Url>
      <Description>NT6MRFEEH3QX-818258379-33986</Description>
    </_dlc_DocIdUrl>
    <lcf76f155ced4ddcb4097134ff3c332f xmlns="a24ececd-0e36-4deb-a37d-0800163bd583">
      <Terms xmlns="http://schemas.microsoft.com/office/infopath/2007/PartnerControls"/>
    </lcf76f155ced4ddcb4097134ff3c332f>
    <TaxCatchAll xmlns="d4b69064-92b6-4e36-8a87-10abfacac0f5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B5AB0CEAEBC2498D0BC3A6FCB5E797" ma:contentTypeVersion="17" ma:contentTypeDescription="Crea un document nou" ma:contentTypeScope="" ma:versionID="40c023ff87853763e53c168434c0d956">
  <xsd:schema xmlns:xsd="http://www.w3.org/2001/XMLSchema" xmlns:xs="http://www.w3.org/2001/XMLSchema" xmlns:p="http://schemas.microsoft.com/office/2006/metadata/properties" xmlns:ns2="d4b69064-92b6-4e36-8a87-10abfacac0f5" xmlns:ns3="a24ececd-0e36-4deb-a37d-0800163bd583" targetNamespace="http://schemas.microsoft.com/office/2006/metadata/properties" ma:root="true" ma:fieldsID="8158d608bee135a036ac84b6909027bf" ns2:_="" ns3:_="">
    <xsd:import namespace="d4b69064-92b6-4e36-8a87-10abfacac0f5"/>
    <xsd:import namespace="a24ececd-0e36-4deb-a37d-0800163bd5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69064-92b6-4e36-8a87-10abfacac0f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l'ID de document" ma:description="Valor de l'ID de document assignat a aquest ele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Enllaç permanent a aques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33eb32cf-ffec-4a9d-8507-746543721754}" ma:internalName="TaxCatchAll" ma:showField="CatchAllData" ma:web="d4b69064-92b6-4e36-8a87-10abfacac0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ececd-0e36-4deb-a37d-0800163bd5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es de la imatge" ma:readOnly="false" ma:fieldId="{5cf76f15-5ced-4ddc-b409-7134ff3c332f}" ma:taxonomyMulti="true" ma:sspId="691ad33d-ba5d-44a4-bc2b-aea2b7a10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7AC09A-4574-4407-8BAA-CA3671DD28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CD5C0D-A9EB-4D5A-BA7F-8212164C3C9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FB0D7DF-9488-4B22-8C96-3F63F1BF6B2A}">
  <ds:schemaRefs>
    <ds:schemaRef ds:uri="http://purl.org/dc/elements/1.1/"/>
    <ds:schemaRef ds:uri="http://schemas.microsoft.com/office/2006/metadata/properties"/>
    <ds:schemaRef ds:uri="a24ececd-0e36-4deb-a37d-0800163bd583"/>
    <ds:schemaRef ds:uri="d4b69064-92b6-4e36-8a87-10abfacac0f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310E126-BAE8-4995-AFBA-31C0402433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69064-92b6-4e36-8a87-10abfacac0f5"/>
    <ds:schemaRef ds:uri="a24ececd-0e36-4deb-a37d-0800163bd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219</Words>
  <Application>Microsoft Office PowerPoint</Application>
  <PresentationFormat>Presentación en pantalla (4:3)</PresentationFormat>
  <Paragraphs>42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Unicode MS</vt:lpstr>
      <vt:lpstr>Arial</vt:lpstr>
      <vt:lpstr>Calibri</vt:lpstr>
      <vt:lpstr>Century Gothic</vt:lpstr>
      <vt:lpstr>Futura PT Bold</vt:lpstr>
      <vt:lpstr>Futura PT Light</vt:lpstr>
      <vt:lpstr>Geneva</vt:lpstr>
      <vt:lpstr>Diseño predeterminado</vt:lpstr>
      <vt:lpstr>Presentación de PowerPoint</vt:lpstr>
    </vt:vector>
  </TitlesOfParts>
  <Company>Dark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Raul Duran</cp:lastModifiedBy>
  <cp:revision>120</cp:revision>
  <dcterms:created xsi:type="dcterms:W3CDTF">2010-01-21T14:32:44Z</dcterms:created>
  <dcterms:modified xsi:type="dcterms:W3CDTF">2026-02-18T11:17:41Z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0x010100C9B5AB0CEAEBC2498D0BC3A6FCB5E797</vt:lpwstr>
  </property>
  <property fmtid="{D5CDD505-2E9C-101B-9397-08002B2CF9AE}" pid="3" name="MediaServiceImageTags">
    <vt:lpwstr/>
  </property>
  <property fmtid="{D5CDD505-2E9C-101B-9397-08002B2CF9AE}" pid="4" name="_dlc_DocIdItemGuid">
    <vt:lpwstr>100e6323-1571-4296-af90-9608134fa686</vt:lpwstr>
  </property>
</Properties>
</file>