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D649-938F-41FE-8192-FABFD3B9250A}" v="1" dt="2026-02-18T11:19:4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19:53.764" v="132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19:53.764" v="132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1-26T14:56:11.680" v="81" actId="20577"/>
          <ac:spMkLst>
            <pc:docMk/>
            <pc:sldMk cId="0" sldId="257"/>
            <ac:spMk id="3" creationId="{B31281F0-DAE6-0137-10FC-B4AFB3CB423F}"/>
          </ac:spMkLst>
        </pc:spChg>
        <pc:spChg chg="mod">
          <ac:chgData name="Raul Duran" userId="a34ff0f5-4254-4b8b-b5e5-6a7be370c00b" providerId="ADAL" clId="{42EE3DBD-0BE6-4C75-8566-BAF61D7CD1A5}" dt="2026-01-26T14:57:27.400" v="125" actId="20577"/>
          <ac:spMkLst>
            <pc:docMk/>
            <pc:sldMk cId="0" sldId="257"/>
            <ac:spMk id="2052" creationId="{27E86017-6C4A-40EE-AE4A-554DF5B86069}"/>
          </ac:spMkLst>
        </pc:spChg>
        <pc:picChg chg="add mod">
          <ac:chgData name="Raul Duran" userId="a34ff0f5-4254-4b8b-b5e5-6a7be370c00b" providerId="ADAL" clId="{42EE3DBD-0BE6-4C75-8566-BAF61D7CD1A5}" dt="2026-02-18T11:19:53.764" v="132" actId="1076"/>
          <ac:picMkLst>
            <pc:docMk/>
            <pc:sldMk cId="0" sldId="257"/>
            <ac:picMk id="5" creationId="{21E2759B-AEB3-CC1C-9855-B84EE79785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048375" cy="2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sz="1000" b="0" noProof="0" dirty="0">
                <a:latin typeface="Futura PT Light" panose="020B0402020204020303" pitchFamily="34" charset="0"/>
                <a:cs typeface="Geneva"/>
              </a:rPr>
              <a:t>Caixa de 6 botellas de 75 Cl.: 10,3 kg (27 x 18,7 x 33 cm). </a:t>
            </a:r>
            <a:r>
              <a:rPr lang="es-ES" sz="1000" b="0" noProof="0">
                <a:latin typeface="Futura PT Light" panose="020B0402020204020303" pitchFamily="34" charset="0"/>
                <a:cs typeface="Geneva"/>
              </a:rPr>
              <a:t>Código </a:t>
            </a:r>
            <a:r>
              <a:rPr lang="es-ES" sz="1000" b="0" noProof="0" dirty="0">
                <a:latin typeface="Futura PT Light" panose="020B0402020204020303" pitchFamily="34" charset="0"/>
                <a:cs typeface="Geneva"/>
              </a:rPr>
              <a:t>EAN: 8424554610003</a:t>
            </a: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1196752"/>
            <a:ext cx="1923825" cy="41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Bold" panose="020B0902020204020203" pitchFamily="34" charset="0"/>
                <a:cs typeface="Geneva"/>
              </a:rPr>
              <a:t>Vino Espumoso de Calidad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Bold" panose="020B0902020204020203" pitchFamily="34" charset="0"/>
                <a:cs typeface="Geneva"/>
              </a:rPr>
              <a:t>CORPINNAT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i="1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Variedades de uva: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44</a:t>
            </a: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% Parellada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30</a:t>
            </a: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% </a:t>
            </a:r>
            <a:r>
              <a:rPr lang="es-ES" sz="1100" b="0" noProof="0" dirty="0" err="1">
                <a:latin typeface="Futura PT Light" panose="020B0402020204020303" pitchFamily="34" charset="0"/>
                <a:cs typeface="Geneva"/>
              </a:rPr>
              <a:t>Xarel·lo</a:t>
            </a: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26% Macabeo</a:t>
            </a: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Cosecha propia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Vendimia: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Ecológico</a:t>
            </a: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Grado Alcohólico: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12,5% vol.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Sucre residual: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 8,6 gr/L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noProof="0" dirty="0">
                <a:latin typeface="Futura PT Bold" panose="020B0902020204020203" pitchFamily="34" charset="0"/>
                <a:cs typeface="Geneva"/>
              </a:rPr>
              <a:t>Temperatura de servicio: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noProof="0" dirty="0">
                <a:latin typeface="Futura PT Light" panose="020B0402020204020303" pitchFamily="34" charset="0"/>
                <a:cs typeface="Geneva"/>
              </a:rPr>
              <a:t>6-9º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1400" b="0" noProof="0" dirty="0">
                <a:latin typeface="Futura PT Light" panose="020B0402020204020303" pitchFamily="34" charset="0"/>
                <a:cs typeface="Geneva"/>
              </a:rPr>
              <a:t>SUGERENTE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3375"/>
            <a:ext cx="460774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300" noProof="0" dirty="0">
                <a:latin typeface="Futura PT Bold" panose="020B0902020204020203" pitchFamily="34" charset="0"/>
                <a:cs typeface="Geneva"/>
              </a:rPr>
              <a:t>PLOT TWIST BRUT</a:t>
            </a: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1281F0-DAE6-0137-10FC-B4AFB3CB423F}"/>
              </a:ext>
            </a:extLst>
          </p:cNvPr>
          <p:cNvSpPr txBox="1"/>
          <p:nvPr/>
        </p:nvSpPr>
        <p:spPr>
          <a:xfrm>
            <a:off x="468313" y="1196752"/>
            <a:ext cx="43917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La expresión de la modernidad, pero sin perder la esencia de la bodega. Para aquellos encuentros con buen rollo y confesiones, siempre llenas de los </a:t>
            </a:r>
            <a:r>
              <a:rPr lang="es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Plot</a:t>
            </a:r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Twists más sorprendentes.</a:t>
            </a:r>
          </a:p>
          <a:p>
            <a:pPr algn="just"/>
            <a:endParaRPr lang="es-ES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Elaborado con variedades tradicionales</a:t>
            </a: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y afinado con un licor de expedición de </a:t>
            </a:r>
            <a:r>
              <a:rPr lang="es-ES" sz="1100" b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Malvasia</a:t>
            </a: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de</a:t>
            </a:r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Sitges. Este </a:t>
            </a:r>
            <a:r>
              <a:rPr lang="es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Brut</a:t>
            </a:r>
            <a:r>
              <a:rPr lang="es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, de 48 meses de crianza en la cava, es fresco, cremoso y tiene una burbuja muy pequeña y bien integrada. </a:t>
            </a:r>
          </a:p>
          <a:p>
            <a:pPr algn="just"/>
            <a:endParaRPr lang="es-ES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Estilo de vino:</a:t>
            </a:r>
          </a:p>
          <a:p>
            <a:pPr algn="just" defTabSz="957267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CORPINNAT - </a:t>
            </a:r>
            <a:r>
              <a:rPr lang="es-ES" sz="1100" b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Brut</a:t>
            </a: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Multi Vintage </a:t>
            </a:r>
            <a:endParaRPr lang="es-ES" sz="11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Light" panose="020B0402020204020303" pitchFamily="34" charset="0"/>
              <a:cs typeface="Arial"/>
            </a:endParaRPr>
          </a:p>
          <a:p>
            <a:pPr algn="just"/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 </a:t>
            </a: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apariencia: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Color amarillo pálido. Burbuja fina.</a:t>
            </a:r>
          </a:p>
          <a:p>
            <a:pPr>
              <a:buNone/>
            </a:pPr>
            <a:endParaRPr lang="es-ES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nariz: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Aromas afrutados, especialmente de fruta de hueso.</a:t>
            </a:r>
          </a:p>
          <a:p>
            <a:pPr>
              <a:buNone/>
            </a:pPr>
            <a:endParaRPr lang="es-ES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>
              <a:buNone/>
            </a:pPr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En boca: </a:t>
            </a:r>
          </a:p>
          <a:p>
            <a:pPr>
              <a:buNone/>
            </a:pPr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Fresco, cremoso y persistente.</a:t>
            </a:r>
          </a:p>
          <a:p>
            <a:pPr algn="just"/>
            <a:endParaRPr lang="es-ES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s-ES" sz="1100" dirty="0">
                <a:solidFill>
                  <a:schemeClr val="tx1"/>
                </a:solidFill>
                <a:latin typeface="Futura PT Bold" panose="020B0902020204020203" pitchFamily="34" charset="0"/>
              </a:rPr>
              <a:t>Condiciones de almacenamiento:</a:t>
            </a:r>
          </a:p>
          <a:p>
            <a:pPr algn="just"/>
            <a:r>
              <a:rPr lang="es-ES" sz="1100" b="0" dirty="0">
                <a:solidFill>
                  <a:schemeClr val="tx1"/>
                </a:solidFill>
                <a:latin typeface="Futura PT Light" panose="020B0402020204020303" pitchFamily="34" charset="0"/>
              </a:rPr>
              <a:t>Se recomienda conservar el vino espumoso en el interior de la caja en posición vertical a una temperatura de 10-20º, evitando la luz y los cambios bruscos de temperatura.</a:t>
            </a:r>
          </a:p>
        </p:txBody>
      </p:sp>
      <p:pic>
        <p:nvPicPr>
          <p:cNvPr id="5" name="Imagen 4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21E2759B-AEB3-CC1C-9855-B84EE7978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59" y="-326165"/>
            <a:ext cx="3429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NT6MRFEEH3QX-818258379-34008</_dlc_DocId>
    <_dlc_DocIdUrl xmlns="d4b69064-92b6-4e36-8a87-10abfacac0f5">
      <Url>https://cavesnadal.sharepoint.com/sites/Docum/_layouts/15/DocIdRedir.aspx?ID=NT6MRFEEH3QX-818258379-34008</Url>
      <Description>NT6MRFEEH3QX-818258379-34008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601187D-7CB9-40D5-ABCE-3F695830C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B0D7DF-9488-4B22-8C96-3F63F1BF6B2A}">
  <ds:schemaRefs>
    <ds:schemaRef ds:uri="a24ececd-0e36-4deb-a37d-0800163bd58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d4b69064-92b6-4e36-8a87-10abfacac0f5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222</Words>
  <Application>Microsoft Office PowerPoint</Application>
  <PresentationFormat>Presentación en pantalla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120</cp:revision>
  <dcterms:created xsi:type="dcterms:W3CDTF">2010-01-21T14:32:44Z</dcterms:created>
  <dcterms:modified xsi:type="dcterms:W3CDTF">2026-02-18T11:19:54Z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MediaServiceImageTags">
    <vt:lpwstr/>
  </property>
  <property fmtid="{D5CDD505-2E9C-101B-9397-08002B2CF9AE}" pid="4" name="_dlc_DocIdItemGuid">
    <vt:lpwstr>c037aa10-570d-4cd0-9a34-aacabfb60634</vt:lpwstr>
  </property>
</Properties>
</file>