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57" r:id="rId6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5pPr>
    <a:lvl6pPr marL="2286000" algn="l" defTabSz="914400" rtl="0" eaLnBrk="1" latinLnBrk="0" hangingPunct="1"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6pPr>
    <a:lvl7pPr marL="2743200" algn="l" defTabSz="914400" rtl="0" eaLnBrk="1" latinLnBrk="0" hangingPunct="1"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7pPr>
    <a:lvl8pPr marL="3200400" algn="l" defTabSz="914400" rtl="0" eaLnBrk="1" latinLnBrk="0" hangingPunct="1"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8pPr>
    <a:lvl9pPr marL="3657600" algn="l" defTabSz="914400" rtl="0" eaLnBrk="1" latinLnBrk="0" hangingPunct="1"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9pPr>
  </p:defaultTextStyle>
  <p:extLst>
    <p:ext uri="{EFAFB233-063F-42B5-8137-9DF3F51BA10A}">
      <p15:sldGuideLst xmlns:p15="http://schemas.microsoft.com/office/powerpoint/2012/main">
        <p15:guide id="1" orient="horz" pos="2569">
          <p15:clr>
            <a:srgbClr val="A4A3A4"/>
          </p15:clr>
        </p15:guide>
        <p15:guide id="2" orient="horz" pos="209">
          <p15:clr>
            <a:srgbClr val="A4A3A4"/>
          </p15:clr>
        </p15:guide>
        <p15:guide id="3" orient="horz" pos="300">
          <p15:clr>
            <a:srgbClr val="A4A3A4"/>
          </p15:clr>
        </p15:guide>
        <p15:guide id="4" orient="horz" pos="3748">
          <p15:clr>
            <a:srgbClr val="A4A3A4"/>
          </p15:clr>
        </p15:guide>
        <p15:guide id="5" orient="horz" pos="663">
          <p15:clr>
            <a:srgbClr val="A4A3A4"/>
          </p15:clr>
        </p15:guide>
        <p15:guide id="6" orient="horz" pos="617">
          <p15:clr>
            <a:srgbClr val="A4A3A4"/>
          </p15:clr>
        </p15:guide>
        <p15:guide id="7" orient="horz" pos="345">
          <p15:clr>
            <a:srgbClr val="A4A3A4"/>
          </p15:clr>
        </p15:guide>
        <p15:guide id="8" orient="horz" pos="391">
          <p15:clr>
            <a:srgbClr val="A4A3A4"/>
          </p15:clr>
        </p15:guide>
        <p15:guide id="9" pos="1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824F0A-C5CA-4A3D-8292-9A15DAE9FC3A}" v="2" dt="2026-02-18T11:16:34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216"/>
      </p:cViewPr>
      <p:guideLst>
        <p:guide orient="horz" pos="2569"/>
        <p:guide orient="horz" pos="209"/>
        <p:guide orient="horz" pos="300"/>
        <p:guide orient="horz" pos="3748"/>
        <p:guide orient="horz" pos="663"/>
        <p:guide orient="horz" pos="617"/>
        <p:guide orient="horz" pos="345"/>
        <p:guide orient="horz" pos="391"/>
        <p:guide pos="1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ul Duran" userId="a34ff0f5-4254-4b8b-b5e5-6a7be370c00b" providerId="ADAL" clId="{42EE3DBD-0BE6-4C75-8566-BAF61D7CD1A5}"/>
    <pc:docChg chg="custSel modSld">
      <pc:chgData name="Raul Duran" userId="a34ff0f5-4254-4b8b-b5e5-6a7be370c00b" providerId="ADAL" clId="{42EE3DBD-0BE6-4C75-8566-BAF61D7CD1A5}" dt="2026-02-18T11:16:48.139" v="20" actId="1076"/>
      <pc:docMkLst>
        <pc:docMk/>
      </pc:docMkLst>
      <pc:sldChg chg="addSp delSp modSp mod">
        <pc:chgData name="Raul Duran" userId="a34ff0f5-4254-4b8b-b5e5-6a7be370c00b" providerId="ADAL" clId="{42EE3DBD-0BE6-4C75-8566-BAF61D7CD1A5}" dt="2026-02-18T11:16:48.139" v="20" actId="1076"/>
        <pc:sldMkLst>
          <pc:docMk/>
          <pc:sldMk cId="0" sldId="257"/>
        </pc:sldMkLst>
        <pc:spChg chg="mod">
          <ac:chgData name="Raul Duran" userId="a34ff0f5-4254-4b8b-b5e5-6a7be370c00b" providerId="ADAL" clId="{42EE3DBD-0BE6-4C75-8566-BAF61D7CD1A5}" dt="2026-02-18T11:16:21.337" v="11" actId="20577"/>
          <ac:spMkLst>
            <pc:docMk/>
            <pc:sldMk cId="0" sldId="257"/>
            <ac:spMk id="2052" creationId="{27E86017-6C4A-40EE-AE4A-554DF5B86069}"/>
          </ac:spMkLst>
        </pc:spChg>
        <pc:picChg chg="del">
          <ac:chgData name="Raul Duran" userId="a34ff0f5-4254-4b8b-b5e5-6a7be370c00b" providerId="ADAL" clId="{42EE3DBD-0BE6-4C75-8566-BAF61D7CD1A5}" dt="2026-02-18T11:15:49.526" v="0" actId="478"/>
          <ac:picMkLst>
            <pc:docMk/>
            <pc:sldMk cId="0" sldId="257"/>
            <ac:picMk id="3" creationId="{ECB6D5F3-2AAA-BD97-13DE-BBEC6E838307}"/>
          </ac:picMkLst>
        </pc:picChg>
        <pc:picChg chg="add mod">
          <ac:chgData name="Raul Duran" userId="a34ff0f5-4254-4b8b-b5e5-6a7be370c00b" providerId="ADAL" clId="{42EE3DBD-0BE6-4C75-8566-BAF61D7CD1A5}" dt="2026-02-18T11:16:48.139" v="20" actId="1076"/>
          <ac:picMkLst>
            <pc:docMk/>
            <pc:sldMk cId="0" sldId="257"/>
            <ac:picMk id="6" creationId="{CCA5E32B-C78E-B4C3-0CF7-7AEEBD4D70E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2EDC02B-A7B6-44BD-B8C7-D95548C88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>
            <a:lvl1pPr eaLnBrk="0" hangingPunct="0">
              <a:buSzTx/>
              <a:defRPr sz="12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E5F9CFF-D90A-45A0-854A-09AB1F03A73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SzTx/>
              <a:defRPr sz="1200" b="0">
                <a:solidFill>
                  <a:schemeClr val="tx1"/>
                </a:solidFill>
                <a:latin typeface="Arial" pitchFamily="34" charset="0"/>
                <a:ea typeface="Geneva" pitchFamily="121" charset="-128"/>
                <a:cs typeface="+mn-cs"/>
              </a:defRPr>
            </a:lvl1pPr>
          </a:lstStyle>
          <a:p>
            <a:pPr>
              <a:defRPr/>
            </a:pPr>
            <a:fld id="{550DB70E-AA26-44B9-B75F-39627A2DDE64}" type="datetimeFigureOut">
              <a:rPr lang="es-ES_tradnl"/>
              <a:pPr>
                <a:defRPr/>
              </a:pPr>
              <a:t>18/02/2026</a:t>
            </a:fld>
            <a:endParaRPr lang="es-ES_tradnl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510210E-5D7C-4626-8D18-C39EFD95147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5DFD674B-9572-42B8-9165-99F6F649F23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4C43D999-FEEB-45C1-88E3-7B99DAD8A2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7" rIns="91432" bIns="45717" numCol="1" anchor="b" anchorCtr="0" compatLnSpc="1">
            <a:prstTxWarp prst="textNoShape">
              <a:avLst/>
            </a:prstTxWarp>
          </a:bodyPr>
          <a:lstStyle>
            <a:lvl1pPr eaLnBrk="0" hangingPunct="0">
              <a:buSzTx/>
              <a:defRPr sz="12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30A538F2-E6B4-475C-9887-1CFC4AABF6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7" rIns="91432" bIns="4571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6557EAA7-357D-44B5-883D-9606737B6FE9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charset="0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charset="0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charset="0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charset="0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charset="0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379FCF-9B87-4451-ADDF-C0EE409CE5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47FE50B-78DD-4A37-9864-261C5BAF6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ca-ES">
              <a:ea typeface="Genev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92378B-4BFD-4F6A-9130-07CBC13F42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790F9A-B7FA-4E6D-8AD7-C2EB623903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252ABA-DCCD-4647-9E4B-49C3BD04B1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BD12A-4636-40B0-BB75-FE2256BCF07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255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D92208-BC45-4A1C-A200-AFC40F7E6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6C7DA0-9371-4305-BB15-A37084389E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F77A16-3F34-490E-B1B5-EBF5D9689D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67889-9AA3-4764-A5EB-A2E8EEE98E0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5695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C2339A-DD2D-4CF3-A1A6-50526D7B5F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9663E6-B6EC-403F-85C2-025CFD5A9B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35EF65-D73B-4199-9A00-46EA1536CB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BCE28-35AB-43D9-ACFE-92D1062668F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851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CCCA91-B8FB-4ADE-844F-90E8862223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C073BD-FCCA-47A5-B4DD-5971EC7FC5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59A826-6419-4002-AB4A-BDA4C6BFBC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D1B83-FE12-4FB6-B865-CD71AD7D4DB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9874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472BBA-5B7A-4246-A74E-737AB4D6F4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CD6012-8CFF-4E7E-BFB8-86EE58F1DF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8EAED4-0A37-4AE2-83FE-D630853732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A453C2-CCC0-411F-BFC1-DE9C24E0C22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2142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70A764-B024-40E8-B742-3F3E971BD0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2F7AD4-5E4E-400E-B26E-4050FF22C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9C7BDD-13BD-4D55-A630-31ACA8D565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26FD6C-E839-421E-A341-A8313498E76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6894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D3BB3FE-5BDA-46D1-81C5-483D459940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8F49776-8A87-491D-98DC-42D5ADE694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F71CD50-FF1C-41B6-A17C-DA2ED4DF69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C92C5-E0D7-4ABD-96E5-9C4F97EFD85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2129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3AAEFB-C839-4EA8-8DEF-DB4637C94A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7A4E82D-74C4-4D00-B923-C21F94C20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9B7BE8E-729D-494A-A4E4-29AA389D1A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517D0-2AF8-43CA-8498-CC652C770EA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0821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24369D9-5A3A-4E06-9466-FC8F2F3E3C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BC82462-B151-4EFE-B53E-AED2421AEF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DAB1982-D7EA-49CA-9B33-1F8689180C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037BF-7BCF-49C1-AA0C-9AF4232B636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8472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6DBE41-E935-4EE5-85DE-BBF02CC520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6166BD-9F1C-4AE2-B515-CB729AED7C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369684-007A-4E7C-8730-C73F3D8D33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23E744-7171-4E01-A8AB-499588C9F8C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1256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5F73C0-6611-4868-8B57-E453E9D51E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4467C1-DA7C-4C25-9435-C36CFC306E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6E5E2D-D1D2-4163-BA64-6FD7046EAB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D95D3-8098-4F7D-80D7-FF42FFC4508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1116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A01467D-3C1E-44B2-9EE0-811EAF5159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6CFD485-3B8A-4DC1-84FE-2D7542DF2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modificar el estilo de texto del patrón</a:t>
            </a:r>
          </a:p>
          <a:p>
            <a:pPr lvl="1"/>
            <a:r>
              <a:rPr lang="es-ES" altLang="ca-ES"/>
              <a:t>Segundo nivel</a:t>
            </a:r>
          </a:p>
          <a:p>
            <a:pPr lvl="2"/>
            <a:r>
              <a:rPr lang="es-ES" altLang="ca-ES"/>
              <a:t>Tercer nivel</a:t>
            </a:r>
          </a:p>
          <a:p>
            <a:pPr lvl="3"/>
            <a:r>
              <a:rPr lang="es-ES" altLang="ca-ES"/>
              <a:t>Cuarto nivel</a:t>
            </a:r>
          </a:p>
          <a:p>
            <a:pPr lvl="4"/>
            <a:r>
              <a:rPr lang="es-ES" altLang="ca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AEFEA24-AB66-4245-A856-35290FE22D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SzTx/>
              <a:defRPr sz="14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FFE9580-6F31-43FE-9568-95DB0135DB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SzTx/>
              <a:defRPr sz="14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ED06228-4693-4F29-A3E8-B0371ADB04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8E0ECC-8E01-46A4-AD5E-A46E08522C8D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Geneva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Geneva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6">
            <a:extLst>
              <a:ext uri="{FF2B5EF4-FFF2-40B4-BE49-F238E27FC236}">
                <a16:creationId xmlns:a16="http://schemas.microsoft.com/office/drawing/2014/main" id="{71DB97ED-2116-41E0-B5F5-ED404684EDF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8207375" y="5659438"/>
            <a:ext cx="790575" cy="1082675"/>
          </a:xfrm>
          <a:prstGeom prst="rtTriangl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a-ES" sz="1800" b="0" noProof="0" dirty="0">
              <a:latin typeface="Century Gothic" panose="020B0502020202020204" pitchFamily="34" charset="0"/>
              <a:cs typeface="Geneva"/>
            </a:endParaRPr>
          </a:p>
        </p:txBody>
      </p:sp>
      <p:sp>
        <p:nvSpPr>
          <p:cNvPr id="2051" name="Text Box 14">
            <a:extLst>
              <a:ext uri="{FF2B5EF4-FFF2-40B4-BE49-F238E27FC236}">
                <a16:creationId xmlns:a16="http://schemas.microsoft.com/office/drawing/2014/main" id="{5EBF3E78-78BB-4C65-BDA3-17A3F3C4D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876925"/>
            <a:ext cx="60483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defTabSz="957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a-ES" sz="1000" b="0" noProof="0" dirty="0">
                <a:latin typeface="Futura PT Light" panose="020B0402020204020303" pitchFamily="34" charset="0"/>
                <a:cs typeface="Geneva"/>
              </a:rPr>
              <a:t>Caixa de 6 ampolles de 75 cl.: 10,3 kg (27 x 18,7 x 33 cm). Codi EAN: </a:t>
            </a:r>
            <a:r>
              <a:rPr lang="ca-ES" sz="1000" b="0" dirty="0">
                <a:latin typeface="Futura PT Light" panose="020B0402020204020303" pitchFamily="34" charset="0"/>
                <a:cs typeface="Geneva"/>
              </a:rPr>
              <a:t>8424554620002</a:t>
            </a:r>
            <a:r>
              <a:rPr lang="ca-ES" sz="1000" noProof="0" dirty="0">
                <a:latin typeface="Futura PT Light" panose="020B0402020204020303" pitchFamily="34" charset="0"/>
                <a:cs typeface="Geneva"/>
              </a:rPr>
              <a:t> </a:t>
            </a:r>
            <a:r>
              <a:rPr lang="ca-ES" sz="1000" b="0" noProof="0" dirty="0">
                <a:latin typeface="Futura PT Light" panose="020B0402020204020303" pitchFamily="34" charset="0"/>
                <a:cs typeface="Geneva"/>
              </a:rPr>
              <a:t> 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ca-ES" sz="1000" b="0" noProof="0" dirty="0">
              <a:solidFill>
                <a:srgbClr val="CC6600"/>
              </a:solidFill>
              <a:latin typeface="Century Gothic" panose="020B0502020202020204" pitchFamily="34" charset="0"/>
              <a:cs typeface="Geneva"/>
            </a:endParaRPr>
          </a:p>
        </p:txBody>
      </p:sp>
      <p:sp>
        <p:nvSpPr>
          <p:cNvPr id="2052" name="Rectangle 15">
            <a:extLst>
              <a:ext uri="{FF2B5EF4-FFF2-40B4-BE49-F238E27FC236}">
                <a16:creationId xmlns:a16="http://schemas.microsoft.com/office/drawing/2014/main" id="{27E86017-6C4A-40EE-AE4A-554DF5B86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256" y="1196752"/>
            <a:ext cx="1923825" cy="331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55" tIns="47874" rIns="95755" bIns="47874">
            <a:spAutoFit/>
          </a:bodyPr>
          <a:lstStyle>
            <a:lvl1pPr defTabSz="957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a-ES" sz="1100" b="0" noProof="0" dirty="0">
                <a:latin typeface="Futura PT Bold" panose="020B0902020204020203" pitchFamily="34" charset="0"/>
                <a:cs typeface="Geneva"/>
              </a:rPr>
              <a:t>Vi Escumós de Qualitat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a-ES" sz="1100" b="0" noProof="0" dirty="0">
                <a:latin typeface="Futura PT Bold" panose="020B0902020204020203" pitchFamily="34" charset="0"/>
                <a:cs typeface="Geneva"/>
              </a:rPr>
              <a:t>CORPINNAT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ca-ES" sz="1100" b="0" i="1" noProof="0" dirty="0">
              <a:latin typeface="Futura PT Light" panose="020B0402020204020303" pitchFamily="34" charset="0"/>
              <a:cs typeface="Geneva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ca-ES" sz="1100" noProof="0" dirty="0">
                <a:latin typeface="Futura PT Bold" panose="020B0902020204020203" pitchFamily="34" charset="0"/>
                <a:cs typeface="Geneva"/>
              </a:rPr>
              <a:t>Varietats de raïm: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a-ES" sz="1100" b="0" dirty="0">
                <a:latin typeface="Futura PT Light" panose="020B0402020204020303" pitchFamily="34" charset="0"/>
                <a:cs typeface="Geneva"/>
              </a:rPr>
              <a:t>83</a:t>
            </a:r>
            <a:r>
              <a:rPr lang="ca-ES" sz="1100" b="0" noProof="0" dirty="0">
                <a:latin typeface="Futura PT Light" panose="020B0402020204020303" pitchFamily="34" charset="0"/>
                <a:cs typeface="Geneva"/>
              </a:rPr>
              <a:t>% Macabeu</a:t>
            </a:r>
          </a:p>
          <a:p>
            <a:pPr algn="r">
              <a:spcBef>
                <a:spcPct val="0"/>
              </a:spcBef>
              <a:buNone/>
            </a:pPr>
            <a:r>
              <a:rPr lang="ca-ES" sz="1100" b="0" dirty="0">
                <a:latin typeface="Futura PT Light" panose="020B0402020204020303" pitchFamily="34" charset="0"/>
                <a:cs typeface="Geneva"/>
              </a:rPr>
              <a:t>17% </a:t>
            </a:r>
            <a:r>
              <a:rPr lang="ca-ES" sz="1100" b="0" dirty="0" err="1">
                <a:latin typeface="Futura PT Light" panose="020B0402020204020303" pitchFamily="34" charset="0"/>
                <a:cs typeface="Geneva"/>
              </a:rPr>
              <a:t>Pinot</a:t>
            </a:r>
            <a:r>
              <a:rPr lang="ca-ES" sz="1100" b="0" dirty="0">
                <a:latin typeface="Futura PT Light" panose="020B0402020204020303" pitchFamily="34" charset="0"/>
                <a:cs typeface="Geneva"/>
              </a:rPr>
              <a:t> </a:t>
            </a:r>
            <a:r>
              <a:rPr lang="ca-ES" sz="1100" b="0" dirty="0" err="1">
                <a:latin typeface="Futura PT Light" panose="020B0402020204020303" pitchFamily="34" charset="0"/>
                <a:cs typeface="Geneva"/>
              </a:rPr>
              <a:t>Noir</a:t>
            </a:r>
            <a:endParaRPr lang="ca-ES" sz="1100" b="0" dirty="0">
              <a:latin typeface="Futura PT Light" panose="020B0402020204020303" pitchFamily="34" charset="0"/>
              <a:cs typeface="Geneva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ca-ES" sz="1100" b="0" noProof="0" dirty="0">
                <a:latin typeface="Futura PT Light" panose="020B0402020204020303" pitchFamily="34" charset="0"/>
                <a:cs typeface="Geneva"/>
              </a:rPr>
              <a:t>Collita pròpia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ca-ES" sz="1100" noProof="0" dirty="0">
              <a:latin typeface="Futura PT Bold" panose="020B0902020204020203" pitchFamily="34" charset="0"/>
              <a:cs typeface="Geneva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ca-ES" sz="1100" noProof="0" dirty="0">
                <a:latin typeface="Futura PT Bold" panose="020B0902020204020203" pitchFamily="34" charset="0"/>
                <a:cs typeface="Geneva"/>
              </a:rPr>
              <a:t>Verema:</a:t>
            </a:r>
            <a:r>
              <a:rPr lang="ca-ES" sz="1100" noProof="0" dirty="0">
                <a:latin typeface="Futura PT Light" panose="020B0402020204020303" pitchFamily="34" charset="0"/>
                <a:cs typeface="Geneva"/>
              </a:rPr>
              <a:t>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a-ES" sz="1100" b="0" noProof="0" dirty="0">
                <a:latin typeface="Futura PT Light" panose="020B0402020204020303" pitchFamily="34" charset="0"/>
                <a:cs typeface="Geneva"/>
              </a:rPr>
              <a:t>Ecològica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ca-ES" sz="1100" noProof="0" dirty="0">
              <a:latin typeface="Futura PT Bold" panose="020B0902020204020203" pitchFamily="34" charset="0"/>
              <a:cs typeface="Geneva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ca-ES" sz="1100" noProof="0" dirty="0">
                <a:latin typeface="Futura PT Bold" panose="020B0902020204020203" pitchFamily="34" charset="0"/>
                <a:cs typeface="Geneva"/>
              </a:rPr>
              <a:t>Grau Alcohòlic: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a-ES" sz="1100" b="0" noProof="0" dirty="0">
                <a:latin typeface="Futura PT Light" panose="020B0402020204020303" pitchFamily="34" charset="0"/>
                <a:cs typeface="Geneva"/>
              </a:rPr>
              <a:t>12.5% vol.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ca-ES" sz="1100" noProof="0" dirty="0">
              <a:latin typeface="Futura PT Bold" panose="020B0902020204020203" pitchFamily="34" charset="0"/>
              <a:cs typeface="Geneva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ca-ES" sz="1100" noProof="0" dirty="0">
                <a:latin typeface="Futura PT Bold" panose="020B0902020204020203" pitchFamily="34" charset="0"/>
                <a:cs typeface="Geneva"/>
              </a:rPr>
              <a:t>Sucre residual: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a-ES" sz="1100" b="0" noProof="0" dirty="0">
                <a:latin typeface="Futura PT Light" panose="020B0402020204020303" pitchFamily="34" charset="0"/>
                <a:cs typeface="Geneva"/>
              </a:rPr>
              <a:t>9,7 </a:t>
            </a:r>
            <a:r>
              <a:rPr lang="ca-ES" sz="1100" b="0" noProof="0" dirty="0" err="1">
                <a:latin typeface="Futura PT Light" panose="020B0402020204020303" pitchFamily="34" charset="0"/>
                <a:cs typeface="Geneva"/>
              </a:rPr>
              <a:t>gr</a:t>
            </a:r>
            <a:r>
              <a:rPr lang="ca-ES" sz="1100" b="0" noProof="0" dirty="0">
                <a:latin typeface="Futura PT Light" panose="020B0402020204020303" pitchFamily="34" charset="0"/>
                <a:cs typeface="Geneva"/>
              </a:rPr>
              <a:t>/l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ca-ES" sz="1100" noProof="0" dirty="0">
              <a:latin typeface="Futura PT Bold" panose="020B0902020204020203" pitchFamily="34" charset="0"/>
              <a:cs typeface="Geneva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ca-ES" sz="1100" noProof="0" dirty="0">
                <a:latin typeface="Futura PT Bold" panose="020B0902020204020203" pitchFamily="34" charset="0"/>
                <a:cs typeface="Geneva"/>
              </a:rPr>
              <a:t>Temperatura de servei: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a-ES" sz="1100" b="0" noProof="0" dirty="0">
                <a:latin typeface="Futura PT Light" panose="020B0402020204020303" pitchFamily="34" charset="0"/>
                <a:cs typeface="Geneva"/>
              </a:rPr>
              <a:t>6-9º</a:t>
            </a:r>
          </a:p>
        </p:txBody>
      </p:sp>
      <p:sp>
        <p:nvSpPr>
          <p:cNvPr id="2053" name="Rectangle 15">
            <a:extLst>
              <a:ext uri="{FF2B5EF4-FFF2-40B4-BE49-F238E27FC236}">
                <a16:creationId xmlns:a16="http://schemas.microsoft.com/office/drawing/2014/main" id="{F1D179FF-8CB5-465D-A69B-17946C3F3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99806"/>
            <a:ext cx="4103687" cy="297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55" tIns="47874" rIns="95755" bIns="47874">
            <a:spAutoFit/>
          </a:bodyPr>
          <a:lstStyle>
            <a:lvl1pPr defTabSz="957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ca-ES" sz="1100" noProof="0" dirty="0">
                <a:latin typeface="Futura PT Bold" panose="020B0902020204020203" pitchFamily="34" charset="0"/>
                <a:cs typeface="Geneva"/>
              </a:rPr>
              <a:t>Estil de vi:</a:t>
            </a:r>
          </a:p>
          <a:p>
            <a:pPr algn="just" defTabSz="957267" fontAlgn="auto"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1100" b="0" noProof="0" dirty="0">
                <a:latin typeface="Futura PT Light" panose="020B0402020204020303" pitchFamily="34" charset="0"/>
                <a:cs typeface="Geneva"/>
              </a:rPr>
              <a:t>CORPINNAT - Rosat Brut Multi </a:t>
            </a:r>
            <a:r>
              <a:rPr lang="ca-ES" sz="1100" b="0" noProof="0" dirty="0" err="1">
                <a:latin typeface="Futura PT Light" panose="020B0402020204020303" pitchFamily="34" charset="0"/>
                <a:cs typeface="Geneva"/>
              </a:rPr>
              <a:t>Vin</a:t>
            </a:r>
            <a:r>
              <a:rPr lang="ca-ES" sz="1100" b="0" dirty="0" err="1">
                <a:latin typeface="Futura PT Light" panose="020B0402020204020303" pitchFamily="34" charset="0"/>
                <a:cs typeface="Geneva"/>
              </a:rPr>
              <a:t>tage</a:t>
            </a:r>
            <a:endParaRPr lang="ca-ES" sz="1100" b="0" kern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Light" panose="020B0402020204020303" pitchFamily="34" charset="0"/>
              <a:cs typeface="Arial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ca-ES" sz="1100" b="0" noProof="0" dirty="0">
                <a:latin typeface="Futura PT Light" panose="020B0402020204020303" pitchFamily="34" charset="0"/>
                <a:cs typeface="Geneva"/>
              </a:rPr>
              <a:t>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ca-ES" sz="1100" noProof="0" dirty="0">
                <a:latin typeface="Futura PT Bold" panose="020B0902020204020203" pitchFamily="34" charset="0"/>
                <a:cs typeface="Geneva"/>
              </a:rPr>
              <a:t>En aparença: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ca-ES" sz="1100" b="0" noProof="0" dirty="0">
                <a:latin typeface="Futura PT Light" panose="020B0402020204020303" pitchFamily="34" charset="0"/>
                <a:cs typeface="Geneva"/>
              </a:rPr>
              <a:t>Color teula pàl·lid. Bombolla fina.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ca-ES" sz="1100" b="0" noProof="0" dirty="0">
              <a:latin typeface="Futura PT Light" panose="020B0402020204020303" pitchFamily="34" charset="0"/>
              <a:cs typeface="Geneva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ca-ES" sz="1100" noProof="0" dirty="0">
                <a:latin typeface="Futura PT Bold" panose="020B0902020204020203" pitchFamily="34" charset="0"/>
                <a:cs typeface="Geneva"/>
              </a:rPr>
              <a:t>En nas: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ca-ES" sz="1100" b="0" noProof="0" dirty="0">
                <a:latin typeface="Futura PT Light" panose="020B0402020204020303" pitchFamily="34" charset="0"/>
                <a:cs typeface="Geneva"/>
              </a:rPr>
              <a:t>Records a fruits vermells i fruita de pinyol confitada (préssec, albercoc).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ca-ES" sz="1100" b="0" noProof="0" dirty="0">
              <a:latin typeface="Futura PT Light" panose="020B0402020204020303" pitchFamily="34" charset="0"/>
              <a:cs typeface="Geneva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ca-ES" sz="1100" noProof="0" dirty="0">
                <a:latin typeface="Futura PT Bold" panose="020B0902020204020203" pitchFamily="34" charset="0"/>
                <a:cs typeface="Geneva"/>
              </a:rPr>
              <a:t>En boca: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ca-ES" sz="1100" b="0" noProof="0" dirty="0">
                <a:latin typeface="Futura PT Light" panose="020B0402020204020303" pitchFamily="34" charset="0"/>
                <a:cs typeface="Geneva"/>
              </a:rPr>
              <a:t>Entrada cruixent amb recorregut i final suau i sedós.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ca-ES" sz="1100" b="0" noProof="0" dirty="0">
              <a:latin typeface="Futura PT Light" panose="020B0402020204020303" pitchFamily="34" charset="0"/>
              <a:cs typeface="Geneva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ca-ES" sz="1100" noProof="0" dirty="0">
                <a:latin typeface="Futura PT Bold" panose="020B0902020204020203" pitchFamily="34" charset="0"/>
                <a:cs typeface="Geneva"/>
              </a:rPr>
              <a:t>Condicions d'emmagatzematge: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ca-ES" sz="1100" b="0" noProof="0" dirty="0">
                <a:latin typeface="Futura PT Light" panose="020B0402020204020303" pitchFamily="34" charset="0"/>
                <a:cs typeface="Geneva"/>
              </a:rPr>
              <a:t>Es recomana conservar el vi escumós a l’interior de la caixa en posició vertical a una temperatura de 10-20ºC, evitant la llum i els canvis sobtats de temperatura.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ca-ES" sz="1100" b="0" noProof="0" dirty="0">
              <a:latin typeface="Futura PT Light" panose="020B0402020204020303" pitchFamily="34" charset="0"/>
              <a:cs typeface="Geneva"/>
            </a:endParaRPr>
          </a:p>
        </p:txBody>
      </p:sp>
      <p:sp>
        <p:nvSpPr>
          <p:cNvPr id="2054" name="Text Box 25">
            <a:extLst>
              <a:ext uri="{FF2B5EF4-FFF2-40B4-BE49-F238E27FC236}">
                <a16:creationId xmlns:a16="http://schemas.microsoft.com/office/drawing/2014/main" id="{C7267FD0-B873-43C9-8021-A853A0F7D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52463"/>
            <a:ext cx="230346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55" tIns="47874" rIns="95755" bIns="47874">
            <a:spAutoFit/>
          </a:bodyPr>
          <a:lstStyle>
            <a:lvl1pPr defTabSz="957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a-ES" sz="1400" b="0" noProof="0" dirty="0">
                <a:latin typeface="Futura PT Light" panose="020B0402020204020303" pitchFamily="34" charset="0"/>
                <a:cs typeface="Geneva"/>
              </a:rPr>
              <a:t>SUGGERENT</a:t>
            </a:r>
          </a:p>
        </p:txBody>
      </p:sp>
      <p:sp>
        <p:nvSpPr>
          <p:cNvPr id="2055" name="CuadroTexto 3">
            <a:extLst>
              <a:ext uri="{FF2B5EF4-FFF2-40B4-BE49-F238E27FC236}">
                <a16:creationId xmlns:a16="http://schemas.microsoft.com/office/drawing/2014/main" id="{59843691-8C4C-4511-AE96-44CFF4855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3375"/>
            <a:ext cx="3675062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a-ES" sz="2300" noProof="0" dirty="0">
                <a:latin typeface="Futura PT Bold" panose="020B0902020204020203" pitchFamily="34" charset="0"/>
                <a:cs typeface="Geneva"/>
              </a:rPr>
              <a:t>PLOT TWIST BRUT ROSÉ</a:t>
            </a:r>
          </a:p>
        </p:txBody>
      </p:sp>
      <p:pic>
        <p:nvPicPr>
          <p:cNvPr id="2058" name="Imagen 11" descr="bb.png">
            <a:extLst>
              <a:ext uri="{FF2B5EF4-FFF2-40B4-BE49-F238E27FC236}">
                <a16:creationId xmlns:a16="http://schemas.microsoft.com/office/drawing/2014/main" id="{CD4371F1-7E33-4EDB-9195-1A00F08F4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059488"/>
            <a:ext cx="91440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rma&#10;&#10;El contenido generado por IA puede ser incorrecto.">
            <a:extLst>
              <a:ext uri="{FF2B5EF4-FFF2-40B4-BE49-F238E27FC236}">
                <a16:creationId xmlns:a16="http://schemas.microsoft.com/office/drawing/2014/main" id="{03405045-D121-9B39-2F9F-FC5974EBC6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251" y="174625"/>
            <a:ext cx="1117830" cy="79057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8445495-2B5D-2E5A-D554-8BB27B530FBD}"/>
              </a:ext>
            </a:extLst>
          </p:cNvPr>
          <p:cNvSpPr txBox="1"/>
          <p:nvPr/>
        </p:nvSpPr>
        <p:spPr>
          <a:xfrm>
            <a:off x="468312" y="1196751"/>
            <a:ext cx="41036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100" b="0" noProof="0" dirty="0">
                <a:solidFill>
                  <a:schemeClr val="tx1"/>
                </a:solidFill>
                <a:latin typeface="Futura PT Light" panose="020B0402020204020303" pitchFamily="34" charset="0"/>
              </a:rPr>
              <a:t>La frescor del primer Macabeu que collim a la finca i els tocs de fruita vermella madura que li aporta el </a:t>
            </a:r>
            <a:r>
              <a:rPr lang="ca-ES" sz="1100" b="0" noProof="0" dirty="0" err="1">
                <a:solidFill>
                  <a:schemeClr val="tx1"/>
                </a:solidFill>
                <a:latin typeface="Futura PT Light" panose="020B0402020204020303" pitchFamily="34" charset="0"/>
              </a:rPr>
              <a:t>Pinot</a:t>
            </a:r>
            <a:r>
              <a:rPr lang="ca-ES" sz="1100" b="0" noProof="0" dirty="0">
                <a:solidFill>
                  <a:schemeClr val="tx1"/>
                </a:solidFill>
                <a:latin typeface="Futura PT Light" panose="020B0402020204020303" pitchFamily="34" charset="0"/>
              </a:rPr>
              <a:t> </a:t>
            </a:r>
            <a:r>
              <a:rPr lang="ca-ES" sz="1100" b="0" noProof="0" dirty="0" err="1">
                <a:solidFill>
                  <a:schemeClr val="tx1"/>
                </a:solidFill>
                <a:latin typeface="Futura PT Light" panose="020B0402020204020303" pitchFamily="34" charset="0"/>
              </a:rPr>
              <a:t>Noir</a:t>
            </a:r>
            <a:r>
              <a:rPr lang="ca-ES" sz="1100" b="0" noProof="0" dirty="0">
                <a:solidFill>
                  <a:schemeClr val="tx1"/>
                </a:solidFill>
                <a:latin typeface="Futura PT Light" panose="020B0402020204020303" pitchFamily="34" charset="0"/>
              </a:rPr>
              <a:t> ben madur es fonen amb la fragància de la Malvasia de Sitges. Per gaudir-lo, no es necessita res més que una bona copa i bona companyia.</a:t>
            </a:r>
          </a:p>
          <a:p>
            <a:pPr algn="just"/>
            <a:endParaRPr lang="ca-ES" sz="1100" b="0" noProof="0" dirty="0">
              <a:solidFill>
                <a:schemeClr val="tx1"/>
              </a:solidFill>
              <a:latin typeface="Futura PT Light" panose="020B0402020204020303" pitchFamily="34" charset="0"/>
            </a:endParaRPr>
          </a:p>
          <a:p>
            <a:pPr algn="just"/>
            <a:r>
              <a:rPr lang="ca-ES" sz="1100" b="0" noProof="0" dirty="0">
                <a:solidFill>
                  <a:schemeClr val="tx1"/>
                </a:solidFill>
                <a:latin typeface="Futura PT Light" panose="020B0402020204020303" pitchFamily="34" charset="0"/>
              </a:rPr>
              <a:t>Arrenca una trobada amb amics amb una copa d'aquest corpinnat. La màgia s'apoderarà de l'espai i la diversió, de ben segur, farà acte de presència.</a:t>
            </a:r>
          </a:p>
        </p:txBody>
      </p:sp>
      <p:pic>
        <p:nvPicPr>
          <p:cNvPr id="6" name="Imagen 5" descr="Una botella de plástico&#10;&#10;El contenido generado por IA puede ser incorrecto.">
            <a:extLst>
              <a:ext uri="{FF2B5EF4-FFF2-40B4-BE49-F238E27FC236}">
                <a16:creationId xmlns:a16="http://schemas.microsoft.com/office/drawing/2014/main" id="{CCA5E32B-C78E-B4C3-0CF7-7AEEBD4D7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660" y="-211627"/>
            <a:ext cx="3229372" cy="64587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4b69064-92b6-4e36-8a87-10abfacac0f5">NT6MRFEEH3QX-818258379-33987</_dlc_DocId>
    <_dlc_DocIdUrl xmlns="d4b69064-92b6-4e36-8a87-10abfacac0f5">
      <Url>https://cavesnadal.sharepoint.com/sites/Docum/_layouts/15/DocIdRedir.aspx?ID=NT6MRFEEH3QX-818258379-33987</Url>
      <Description>NT6MRFEEH3QX-818258379-33987</Description>
    </_dlc_DocIdUrl>
    <lcf76f155ced4ddcb4097134ff3c332f xmlns="a24ececd-0e36-4deb-a37d-0800163bd583">
      <Terms xmlns="http://schemas.microsoft.com/office/infopath/2007/PartnerControls"/>
    </lcf76f155ced4ddcb4097134ff3c332f>
    <TaxCatchAll xmlns="d4b69064-92b6-4e36-8a87-10abfacac0f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B5AB0CEAEBC2498D0BC3A6FCB5E797" ma:contentTypeVersion="17" ma:contentTypeDescription="Crea un document nou" ma:contentTypeScope="" ma:versionID="40c023ff87853763e53c168434c0d956">
  <xsd:schema xmlns:xsd="http://www.w3.org/2001/XMLSchema" xmlns:xs="http://www.w3.org/2001/XMLSchema" xmlns:p="http://schemas.microsoft.com/office/2006/metadata/properties" xmlns:ns2="d4b69064-92b6-4e36-8a87-10abfacac0f5" xmlns:ns3="a24ececd-0e36-4deb-a37d-0800163bd583" targetNamespace="http://schemas.microsoft.com/office/2006/metadata/properties" ma:root="true" ma:fieldsID="8158d608bee135a036ac84b6909027bf" ns2:_="" ns3:_="">
    <xsd:import namespace="d4b69064-92b6-4e36-8a87-10abfacac0f5"/>
    <xsd:import namespace="a24ececd-0e36-4deb-a37d-0800163bd58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69064-92b6-4e36-8a87-10abfacac0f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l'ID de document" ma:description="Valor de l'ID de document assignat a aquest element." ma:indexed="true" ma:internalName="_dlc_DocId" ma:readOnly="true">
      <xsd:simpleType>
        <xsd:restriction base="dms:Text"/>
      </xsd:simpleType>
    </xsd:element>
    <xsd:element name="_dlc_DocIdUrl" ma:index="9" nillable="true" ma:displayName="ID de document" ma:description="Enllaç permanent a aques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33eb32cf-ffec-4a9d-8507-746543721754}" ma:internalName="TaxCatchAll" ma:showField="CatchAllData" ma:web="d4b69064-92b6-4e36-8a87-10abfacac0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4ececd-0e36-4deb-a37d-0800163bd5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Etiquetes de la imatge" ma:readOnly="false" ma:fieldId="{5cf76f15-5ced-4ddc-b409-7134ff3c332f}" ma:taxonomyMulti="true" ma:sspId="691ad33d-ba5d-44a4-bc2b-aea2b7a103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B0D7DF-9488-4B22-8C96-3F63F1BF6B2A}">
  <ds:schemaRefs>
    <ds:schemaRef ds:uri="http://schemas.microsoft.com/office/2006/metadata/properties"/>
    <ds:schemaRef ds:uri="http://schemas.microsoft.com/office/infopath/2007/PartnerControls"/>
    <ds:schemaRef ds:uri="d4b69064-92b6-4e36-8a87-10abfacac0f5"/>
    <ds:schemaRef ds:uri="a24ececd-0e36-4deb-a37d-0800163bd583"/>
  </ds:schemaRefs>
</ds:datastoreItem>
</file>

<file path=customXml/itemProps2.xml><?xml version="1.0" encoding="utf-8"?>
<ds:datastoreItem xmlns:ds="http://schemas.openxmlformats.org/officeDocument/2006/customXml" ds:itemID="{005A9F11-CC3B-41D8-A230-7119C12DB8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b69064-92b6-4e36-8a87-10abfacac0f5"/>
    <ds:schemaRef ds:uri="a24ececd-0e36-4deb-a37d-0800163bd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CD5C0D-A9EB-4D5A-BA7F-8212164C3C9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97AC09A-4574-4407-8BAA-CA3671DD28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234</Words>
  <Application>Microsoft Office PowerPoint</Application>
  <PresentationFormat>Presentación en pantalla (4:3)</PresentationFormat>
  <Paragraphs>39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 Unicode MS</vt:lpstr>
      <vt:lpstr>Arial</vt:lpstr>
      <vt:lpstr>Calibri</vt:lpstr>
      <vt:lpstr>Century Gothic</vt:lpstr>
      <vt:lpstr>Futura PT Bold</vt:lpstr>
      <vt:lpstr>Futura PT Light</vt:lpstr>
      <vt:lpstr>Geneva</vt:lpstr>
      <vt:lpstr>Diseño predeterminado</vt:lpstr>
      <vt:lpstr>Presentación de PowerPoint</vt:lpstr>
    </vt:vector>
  </TitlesOfParts>
  <Company>Dark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Raul Duran</cp:lastModifiedBy>
  <cp:revision>118</cp:revision>
  <dcterms:created xsi:type="dcterms:W3CDTF">2010-01-21T14:32:44Z</dcterms:created>
  <dcterms:modified xsi:type="dcterms:W3CDTF">2026-02-18T11:16:52Z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0x010100C9B5AB0CEAEBC2498D0BC3A6FCB5E797</vt:lpwstr>
  </property>
  <property fmtid="{D5CDD505-2E9C-101B-9397-08002B2CF9AE}" pid="3" name="_dlc_DocIdItemGuid">
    <vt:lpwstr>ae21266e-cc2b-471c-9825-38ff31851f0a</vt:lpwstr>
  </property>
  <property fmtid="{D5CDD505-2E9C-101B-9397-08002B2CF9AE}" pid="4" name="MediaServiceImageTags">
    <vt:lpwstr/>
  </property>
</Properties>
</file>